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4" r:id="rId2"/>
  </p:sldMasterIdLst>
  <p:notesMasterIdLst>
    <p:notesMasterId r:id="rId18"/>
  </p:notesMasterIdLst>
  <p:sldIdLst>
    <p:sldId id="287" r:id="rId3"/>
    <p:sldId id="288" r:id="rId4"/>
    <p:sldId id="282" r:id="rId5"/>
    <p:sldId id="283" r:id="rId6"/>
    <p:sldId id="285" r:id="rId7"/>
    <p:sldId id="286" r:id="rId8"/>
    <p:sldId id="284" r:id="rId9"/>
    <p:sldId id="257" r:id="rId10"/>
    <p:sldId id="262" r:id="rId11"/>
    <p:sldId id="258" r:id="rId12"/>
    <p:sldId id="259" r:id="rId13"/>
    <p:sldId id="260" r:id="rId14"/>
    <p:sldId id="264" r:id="rId15"/>
    <p:sldId id="263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4588"/>
    <a:srgbClr val="EADCE8"/>
    <a:srgbClr val="810E7C"/>
    <a:srgbClr val="003399"/>
    <a:srgbClr val="3F39E2"/>
    <a:srgbClr val="3794E0"/>
    <a:srgbClr val="27DFE8"/>
    <a:srgbClr val="7A28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43"/>
    <p:restoredTop sz="79452"/>
  </p:normalViewPr>
  <p:slideViewPr>
    <p:cSldViewPr snapToGrid="0">
      <p:cViewPr varScale="1">
        <p:scale>
          <a:sx n="95" d="100"/>
          <a:sy n="95" d="100"/>
        </p:scale>
        <p:origin x="19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77C62-BF8C-FD4E-BACB-26E4E50957D8}" type="datetimeFigureOut">
              <a:rPr lang="en-US" smtClean="0"/>
              <a:t>4/9/25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900448-37DD-6649-B2DA-F35BB861C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996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DC87BB-976B-4644-9667-4EA8F23548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968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35117-EBA5-AF5A-D924-E58D69EF6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69286F-EAFC-5375-1B6D-B438C16DAE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16318D-83E7-6039-221C-07C9C50DC132}"/>
              </a:ext>
            </a:extLst>
          </p:cNvPr>
          <p:cNvSpPr txBox="1"/>
          <p:nvPr userDrawn="1"/>
        </p:nvSpPr>
        <p:spPr>
          <a:xfrm>
            <a:off x="1900238" y="62722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553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9FA54-1D63-BDA0-4DB7-4A04C0B64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C943C0-15A6-0AFB-51CA-9352A1E78C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46B63-C376-45AA-5FE5-F223F9AF90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87BF7-6C11-02BB-3941-3299131D1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2842E-BC73-3B9A-0C95-D25BE0124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15097-3D36-144D-B6B4-D24B650B3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79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3CB5DA-315E-DF15-1E3F-866C87CED1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976BF2-5E01-2498-2029-BDBE3FE285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DBFBC-B630-2808-616F-98B274ABB6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E7D5B-BCF0-E5A3-914C-E274D4554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4CE27-9EE9-FADB-FA81-DD771E1AB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15097-3D36-144D-B6B4-D24B650B3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74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762784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9DFCA-63E3-4159-918B-F3FDF8E1B1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8405553" cy="1325563"/>
          </a:xfrm>
          <a:solidFill>
            <a:schemeClr val="bg1"/>
          </a:solidFill>
        </p:spPr>
        <p:txBody>
          <a:bodyPr/>
          <a:lstStyle>
            <a:lvl1pPr>
              <a:defRPr b="1">
                <a:solidFill>
                  <a:srgbClr val="007AC3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en-US" dirty="0"/>
              <a:t>Intervene project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C04F8-E614-4E94-AFA0-C1630CD8F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61179-60A3-4BE7-A7CD-D3F5D4484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2057400" cy="365125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8" name="Picture 7" descr="Background pattern, logo&#10;&#10;Description automatically generated">
            <a:extLst>
              <a:ext uri="{FF2B5EF4-FFF2-40B4-BE49-F238E27FC236}">
                <a16:creationId xmlns:a16="http://schemas.microsoft.com/office/drawing/2014/main" id="{868C6698-ADA2-4577-ADAD-AD4CA67E94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597" y="1938163"/>
            <a:ext cx="2836805" cy="4126261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8E8A65A-1651-417E-AC4E-052BDDFF3C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938163"/>
            <a:ext cx="10515600" cy="4126261"/>
          </a:xfrm>
        </p:spPr>
        <p:txBody>
          <a:bodyPr/>
          <a:lstStyle>
            <a:lvl1pPr>
              <a:defRPr sz="2400" b="0">
                <a:latin typeface="Rubik" pitchFamily="2" charset="-79"/>
                <a:cs typeface="Rubik" pitchFamily="2" charset="-79"/>
              </a:defRPr>
            </a:lvl1pPr>
            <a:lvl2pPr>
              <a:defRPr>
                <a:latin typeface="Rubik" pitchFamily="2" charset="-79"/>
                <a:cs typeface="Rubik" pitchFamily="2" charset="-79"/>
              </a:defRPr>
            </a:lvl2pPr>
            <a:lvl3pPr>
              <a:defRPr>
                <a:latin typeface="Rubik" pitchFamily="2" charset="-79"/>
                <a:cs typeface="Rubik" pitchFamily="2" charset="-79"/>
              </a:defRPr>
            </a:lvl3pPr>
            <a:lvl4pPr>
              <a:defRPr>
                <a:latin typeface="Rubik" pitchFamily="2" charset="-79"/>
                <a:cs typeface="Rubik" pitchFamily="2" charset="-79"/>
              </a:defRPr>
            </a:lvl4pPr>
            <a:lvl5pPr>
              <a:defRPr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The aim of INTERVENE is to develop and test next generation tools for disease prevention, diagnosis, and personalised treatment. </a:t>
            </a:r>
          </a:p>
          <a:p>
            <a:pPr lvl="1"/>
            <a:r>
              <a:rPr lang="en-GB" dirty="0"/>
              <a:t>By applying advanced artificial intelligence (AI) based approaches on a large pool of genomic, other -</a:t>
            </a:r>
            <a:r>
              <a:rPr lang="en-GB" dirty="0" err="1"/>
              <a:t>omic</a:t>
            </a:r>
            <a:r>
              <a:rPr lang="en-GB" dirty="0"/>
              <a:t>, and longitudinal health data into genetic risk scores, INTERVENE seeks to significantly advance our understanding of how complex and rare diseases can be predicted, diagnosed and treated in a personalized manner.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0"/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8A74F27-D0D7-4504-86FF-798DCFDB9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34086" y="6356350"/>
            <a:ext cx="4619714" cy="365125"/>
          </a:xfrm>
        </p:spPr>
        <p:txBody>
          <a:bodyPr/>
          <a:lstStyle>
            <a:lvl1pPr>
              <a:defRPr sz="1000"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en-GB" dirty="0">
                <a:solidFill>
                  <a:srgbClr val="000000"/>
                </a:solidFill>
              </a:rPr>
              <a:t>This project has received funding from the European Union’s Horizon 2020 research and innovation programme under grant agreement No 101016775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2BA9D3-E685-4B14-998F-668AC3A491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641" y="6331564"/>
            <a:ext cx="623176" cy="414695"/>
          </a:xfrm>
          <a:prstGeom prst="rect">
            <a:avLst/>
          </a:prstGeom>
        </p:spPr>
      </p:pic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BCCD99C8-4621-4BC6-AE24-E7321E6309E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555" y="136525"/>
            <a:ext cx="1356095" cy="74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273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EC5A4-90CF-E1C7-922D-5B57E28610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5F96F6-B0CE-0B64-0316-281F6483BB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62573-F173-40C5-1D7E-C301D55BA4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03F53-EDC7-655F-9D2A-BA948E0BA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CE012-4151-4DE1-68B6-070DC5F27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C6357-3E64-1548-A183-8B0D47370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754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F1B4D-4219-5277-AE34-E70765D3E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86CE2-04AF-B8E7-86F6-E2B71D489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56610-E240-04A0-33F3-BF52FEF09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8EECA-FE97-0ABB-157C-473213722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88C14-F57A-FE97-D586-91E89C6AD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C6357-3E64-1548-A183-8B0D47370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1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FCC95-F4BC-9DE1-372F-4B59234F1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3A39A-AE52-9277-5892-775DE0386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0D0F7-2B12-CA29-40E5-BEC6A613D0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382A6-3F0E-9196-D2B0-2F646CE03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CFFC0-04DA-EF81-015A-8E6BC86DB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C6357-3E64-1548-A183-8B0D47370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701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93C6D-6D8E-B492-9751-E568C08F9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AF9DE-5427-D447-B75D-D14307DF7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8AB58B-B0D7-5E9C-0642-F51656FFE9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38B8E2-8806-7F8C-F169-89BA04B698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1F338C-5A3F-C09B-DEEB-9E313F11D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9CDE5-740E-B7B0-83A5-5B3FCFCCE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C6357-3E64-1548-A183-8B0D47370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2506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3BEDE-3938-C31C-A703-D56DB859F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11EF5F-9E3B-71E0-59C3-A5C2EB0CD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501C68-4E9C-5FD9-0E8C-4F2F7F4047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C7CB51-8F88-5C90-B179-8C72D0C711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92146B-B810-D747-E474-BBE6C625FA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D4251B-EE88-DD86-FA11-8E5EFD7C8B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E8F91F-B18E-6F05-7651-F1F352BBB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8E4186-F4D0-F06D-F18B-94A0C233C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C6357-3E64-1548-A183-8B0D47370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4744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E758C-DF0F-DBA8-CB63-56F5229CB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6704EA-33C9-34F0-B5A9-FE4EA9A7D4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7AB419-046E-56B1-5B75-3B29AFF50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7581BC-74F8-465C-EDBE-910D9A6DC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C6357-3E64-1548-A183-8B0D47370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334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D4A0E-09B3-6768-BB07-4B12095E7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A1D00-F200-0EA6-FB7C-670DF034A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893AED0-5BE0-AD4B-4264-E59F22A87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11746" y="6356350"/>
            <a:ext cx="2743200" cy="365125"/>
          </a:xfrm>
        </p:spPr>
        <p:txBody>
          <a:bodyPr/>
          <a:lstStyle/>
          <a:p>
            <a:fld id="{23C15097-3D36-144D-B6B4-D24B650B3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376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DEA2CD-CFEB-25FB-37F5-F114B8C6B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ADC78B-1529-860A-1D25-9A1C5DDBF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8B401-FB39-80DD-8EA8-CD1E64DDD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C6357-3E64-1548-A183-8B0D47370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9045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1EBAF-2BF5-8C0A-6701-05BC3FAFC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B5D62-DF8B-70D8-0F68-626F8D51F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7B145-FD2B-B565-B8B7-9CFE7C0682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6B93D5-B7A3-A720-349A-B36EB2DD49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839952-46BE-D8F8-F711-8F9E2CBBE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0F5450-0D50-23B3-9BF3-FD6FFC8F4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C6357-3E64-1548-A183-8B0D47370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722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2D3A4-0999-BF91-C8F8-FF272E92D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8753F7-DC61-825B-E0F8-6F738F6270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3A8E5B-F5CB-291D-FC8D-C7988EFD2B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12FF3E-7F39-EF99-4703-5242FF4280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60C996-CFF0-91B6-3288-FF8BF3BEA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1F4BE-A851-DB21-1563-1A0D5B8F2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C6357-3E64-1548-A183-8B0D47370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1154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05472-62C5-623C-9585-9915BB2B0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42555E-79BC-C190-F279-BE6DFE3C96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F1BFC-E2CF-9C39-ABBF-7CA4216EF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27BC4-1A2D-EEB9-0B5F-C214E26C6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3C778-B80E-21E6-A112-CFE41E525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C6357-3E64-1548-A183-8B0D47370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3045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4155AC-5C88-C6A6-E2E3-0F5E44270B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74BF28-45B7-3030-7462-CD59090A0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02F49-9FB4-4D12-62FE-AFADE91A96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5144C-BEC8-3E9A-F85F-692E4C15B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26394-2AEA-8D7A-F2EF-DCE9F547F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C6357-3E64-1548-A183-8B0D47370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7028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9DFCA-63E3-4159-918B-F3FDF8E1B1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8405553" cy="1325563"/>
          </a:xfrm>
          <a:solidFill>
            <a:schemeClr val="bg1"/>
          </a:solidFill>
        </p:spPr>
        <p:txBody>
          <a:bodyPr/>
          <a:lstStyle>
            <a:lvl1pPr>
              <a:defRPr b="1">
                <a:solidFill>
                  <a:srgbClr val="007AC3"/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en-US" dirty="0"/>
              <a:t>Intervene project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C04F8-E614-4E94-AFA0-C1630CD8F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61179-60A3-4BE7-A7CD-D3F5D4484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2057400" cy="365125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8" name="Picture 7" descr="Background pattern, logo&#10;&#10;Description automatically generated">
            <a:extLst>
              <a:ext uri="{FF2B5EF4-FFF2-40B4-BE49-F238E27FC236}">
                <a16:creationId xmlns:a16="http://schemas.microsoft.com/office/drawing/2014/main" id="{868C6698-ADA2-4577-ADAD-AD4CA67E94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597" y="1938163"/>
            <a:ext cx="2836805" cy="4126261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8E8A65A-1651-417E-AC4E-052BDDFF3C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938163"/>
            <a:ext cx="10515600" cy="4126261"/>
          </a:xfrm>
        </p:spPr>
        <p:txBody>
          <a:bodyPr/>
          <a:lstStyle>
            <a:lvl1pPr>
              <a:defRPr sz="2400" b="0">
                <a:latin typeface="Rubik" pitchFamily="2" charset="-79"/>
                <a:cs typeface="Rubik" pitchFamily="2" charset="-79"/>
              </a:defRPr>
            </a:lvl1pPr>
            <a:lvl2pPr>
              <a:defRPr>
                <a:latin typeface="Rubik" pitchFamily="2" charset="-79"/>
                <a:cs typeface="Rubik" pitchFamily="2" charset="-79"/>
              </a:defRPr>
            </a:lvl2pPr>
            <a:lvl3pPr>
              <a:defRPr>
                <a:latin typeface="Rubik" pitchFamily="2" charset="-79"/>
                <a:cs typeface="Rubik" pitchFamily="2" charset="-79"/>
              </a:defRPr>
            </a:lvl3pPr>
            <a:lvl4pPr>
              <a:defRPr>
                <a:latin typeface="Rubik" pitchFamily="2" charset="-79"/>
                <a:cs typeface="Rubik" pitchFamily="2" charset="-79"/>
              </a:defRPr>
            </a:lvl4pPr>
            <a:lvl5pPr>
              <a:defRPr>
                <a:latin typeface="Rubik" pitchFamily="2" charset="-79"/>
                <a:cs typeface="Rubik" pitchFamily="2" charset="-79"/>
              </a:defRPr>
            </a:lvl5pPr>
          </a:lstStyle>
          <a:p>
            <a:pPr lvl="0"/>
            <a:r>
              <a:rPr lang="en-GB" dirty="0"/>
              <a:t>The aim of INTERVENE is to develop and test next generation tools for disease prevention, diagnosis, and personalised treatment. </a:t>
            </a:r>
          </a:p>
          <a:p>
            <a:pPr lvl="1"/>
            <a:r>
              <a:rPr lang="en-GB" dirty="0"/>
              <a:t>By applying advanced artificial intelligence (AI) based approaches on a large pool of genomic, other -</a:t>
            </a:r>
            <a:r>
              <a:rPr lang="en-GB" dirty="0" err="1"/>
              <a:t>omic</a:t>
            </a:r>
            <a:r>
              <a:rPr lang="en-GB" dirty="0"/>
              <a:t>, and longitudinal health data into genetic risk scores, INTERVENE seeks to significantly advance our understanding of how complex and rare diseases can be predicted, diagnosed and treated in a personalized manner.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0"/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8A74F27-D0D7-4504-86FF-798DCFDB9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34086" y="6356350"/>
            <a:ext cx="4619714" cy="365125"/>
          </a:xfrm>
        </p:spPr>
        <p:txBody>
          <a:bodyPr/>
          <a:lstStyle>
            <a:lvl1pPr>
              <a:defRPr sz="1000"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en-GB" dirty="0">
                <a:solidFill>
                  <a:srgbClr val="000000"/>
                </a:solidFill>
              </a:rPr>
              <a:t>This project has received funding from the European Union’s Horizon 2020 research and innovation programme under grant agreement No 101016775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2BA9D3-E685-4B14-998F-668AC3A491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641" y="6331564"/>
            <a:ext cx="623176" cy="414695"/>
          </a:xfrm>
          <a:prstGeom prst="rect">
            <a:avLst/>
          </a:prstGeom>
        </p:spPr>
      </p:pic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BCCD99C8-4621-4BC6-AE24-E7321E6309E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555" y="136525"/>
            <a:ext cx="1356095" cy="74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79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134F5-99A9-ACBE-2AED-F1F803DF7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7CECE3-A509-8977-0400-FF702F286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A04ED-C5B5-4251-B569-987343105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15097-3D36-144D-B6B4-D24B650B3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180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5914-9698-3B1C-19DC-D8CC37B43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86BBC-0068-7881-2940-22000B1DD2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656A00-6EB4-43B3-DAB8-6EDA9CA99B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1A63A3-F0BD-25F3-E0E3-136E4D99D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15097-3D36-144D-B6B4-D24B650B3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491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CF718-2E01-D441-6714-08BDC9862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B2DD3-C023-C6F5-6987-181F15489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9CDF43-EE4E-FFFF-800B-EC8E54F77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FB3777-9F5A-F3CC-BD50-F0B15D0EBD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9A4322-0DAC-D250-A560-3A3B273300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724EEB-487C-E9D8-0C54-5F0530938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15097-3D36-144D-B6B4-D24B650B3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61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12D78-0AD9-4B20-618F-91F15248A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C052FA-07BE-5EE8-E469-B8DA0AA93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15097-3D36-144D-B6B4-D24B650B3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065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634A7-A76F-AE41-DE73-D9861C8A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15097-3D36-144D-B6B4-D24B650B3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72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FD21F-6FB0-8351-8E1B-411C22560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C286A-D505-9244-FD21-F22239B48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A411C6-F990-21C6-14ED-ACBE7BC85B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57E4CA-E893-7C56-F4B1-14E71D3B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15097-3D36-144D-B6B4-D24B650B3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385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F62B5-32B8-3F55-B608-2A9F81DB2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9A4C52-BBA1-AA02-1A9A-75F5464C3C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A83D4-BE88-B33B-EFD6-F506873741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83E657-BF12-BF91-3302-C35A62631F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B4309F-77C2-B887-3C52-8F7DF6395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3A159-3AA1-CC86-AC97-C2DF0C24B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15097-3D36-144D-B6B4-D24B650B3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33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0E2A32-FFE3-F3E9-EBC3-B79B6800C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317265-0A87-7FA2-3789-B9B30925E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4700E-D9A4-6E07-0610-60E217B5C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899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</a:lstStyle>
          <a:p>
            <a:fld id="{23C15097-3D36-144D-B6B4-D24B650B322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DC1EE7-768E-B9E5-3744-A39C6DADC2FE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0020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9DD625-0B6E-3026-0F88-B27D910CBFEA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368" y="6334919"/>
            <a:ext cx="623176" cy="41469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1CA3F54-F77B-8A2A-0FEB-BD1D0B3AE69A}"/>
              </a:ext>
            </a:extLst>
          </p:cNvPr>
          <p:cNvSpPr txBox="1">
            <a:spLocks/>
          </p:cNvSpPr>
          <p:nvPr userDrawn="1"/>
        </p:nvSpPr>
        <p:spPr>
          <a:xfrm>
            <a:off x="8436544" y="6334919"/>
            <a:ext cx="36234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Rubik" pitchFamily="2" charset="-79"/>
                <a:ea typeface="+mn-ea"/>
                <a:cs typeface="Rubik" pitchFamily="2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This project has received funding from the European Union’s Horizon Europe research and innovation programme under the Marie </a:t>
            </a:r>
            <a:r>
              <a:rPr lang="en-GB" b="0" i="0" dirty="0" err="1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Skłodowska</a:t>
            </a:r>
            <a:r>
              <a:rPr lang="en-GB" b="0" i="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-Curie grant agreement No 101016775.</a:t>
            </a:r>
            <a:endParaRPr lang="en-GB" b="0" i="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4" name="Picture 3" descr="A black background with grey text&#10;&#10;Description automatically generated">
            <a:extLst>
              <a:ext uri="{FF2B5EF4-FFF2-40B4-BE49-F238E27FC236}">
                <a16:creationId xmlns:a16="http://schemas.microsoft.com/office/drawing/2014/main" id="{F60F50FE-49F1-59F8-236E-045935BE5563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32042" y="6277013"/>
            <a:ext cx="1857375" cy="48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650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47B27C-A5C1-296E-23D8-16146C5EA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D43671-AC92-4100-B311-AA8D0583ED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4D8BC-805D-0077-7B62-11FDA8D1B2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88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</a:lstStyle>
          <a:p>
            <a:fld id="{E82C6357-3E64-1548-A183-8B0D47370F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329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-graph-gallery.com/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-graph-gallery.com/ggplot2-package.html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0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.png"/><Relationship Id="rId5" Type="http://schemas.openxmlformats.org/officeDocument/2006/relationships/hyperlink" Target="https://rmarkdown.rstudio.com/lesson-1.html" TargetMode="Externa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drive.tidyverse.org/" TargetMode="External"/><Relationship Id="rId2" Type="http://schemas.openxmlformats.org/officeDocument/2006/relationships/hyperlink" Target="https://www.tidyverse.org/blog/2020/05/googlesheets4-0-2-0/" TargetMode="Externa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E429D-6453-620F-A7B1-BD3770D55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C6357-3E64-1548-A183-8B0D47370F77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F6CB0-D994-1C46-0124-C7445788B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937" y="-108019"/>
            <a:ext cx="6231965" cy="3115983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8458771-45CF-86E6-E23E-B42013B93D25}"/>
              </a:ext>
            </a:extLst>
          </p:cNvPr>
          <p:cNvSpPr txBox="1">
            <a:spLocks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dirty="0"/>
              <a:t>Emma Skarstein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dirty="0" err="1"/>
              <a:t>rvest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72A790-6451-4B67-2529-5FF343D22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192" y="4566166"/>
            <a:ext cx="1524000" cy="1752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C13479-617A-4D19-5DEC-418129B524DA}"/>
              </a:ext>
            </a:extLst>
          </p:cNvPr>
          <p:cNvSpPr txBox="1"/>
          <p:nvPr/>
        </p:nvSpPr>
        <p:spPr>
          <a:xfrm>
            <a:off x="4904815" y="525780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rvest.tidyverse.org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549166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045D1-D0BF-1F96-C57D-62D522A00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B8FDBC8-6FCD-EB81-E457-047F246F4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23424" cy="171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48A159-7B95-C54A-F9F5-28BB8E32DAE0}"/>
              </a:ext>
            </a:extLst>
          </p:cNvPr>
          <p:cNvSpPr txBox="1"/>
          <p:nvPr/>
        </p:nvSpPr>
        <p:spPr>
          <a:xfrm>
            <a:off x="1550020" y="2164215"/>
            <a:ext cx="9333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200" dirty="0" err="1"/>
              <a:t>What</a:t>
            </a:r>
            <a:r>
              <a:rPr lang="nb-NO" sz="3200" dirty="0"/>
              <a:t> </a:t>
            </a:r>
            <a:r>
              <a:rPr lang="nb-NO" sz="3200" dirty="0" err="1"/>
              <a:t>can</a:t>
            </a:r>
            <a:r>
              <a:rPr lang="nb-NO" sz="3200" dirty="0"/>
              <a:t> ggplot2 </a:t>
            </a:r>
            <a:r>
              <a:rPr lang="nb-NO" sz="3200" dirty="0" err="1"/>
              <a:t>can</a:t>
            </a:r>
            <a:r>
              <a:rPr lang="nb-NO" sz="3200" dirty="0"/>
              <a:t> </a:t>
            </a:r>
            <a:r>
              <a:rPr lang="nb-NO" sz="3200" dirty="0" err="1"/>
              <a:t>help</a:t>
            </a:r>
            <a:r>
              <a:rPr lang="nb-NO" sz="3200" dirty="0"/>
              <a:t> </a:t>
            </a:r>
            <a:r>
              <a:rPr lang="nb-NO" sz="3200" dirty="0" err="1"/>
              <a:t>you</a:t>
            </a:r>
            <a:r>
              <a:rPr lang="nb-NO" sz="3200" dirty="0"/>
              <a:t> to </a:t>
            </a:r>
            <a:r>
              <a:rPr lang="nb-NO" sz="3200" dirty="0" err="1"/>
              <a:t>accomplish</a:t>
            </a:r>
            <a:r>
              <a:rPr lang="nb-NO" sz="3200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D7072C-2056-4D25-75A3-E69C66610347}"/>
              </a:ext>
            </a:extLst>
          </p:cNvPr>
          <p:cNvSpPr txBox="1"/>
          <p:nvPr/>
        </p:nvSpPr>
        <p:spPr>
          <a:xfrm>
            <a:off x="1550020" y="3324181"/>
            <a:ext cx="93335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242424"/>
                </a:solidFill>
                <a:latin typeface="Segoe UI" panose="020B0502040204020203" pitchFamily="34" charset="0"/>
              </a:rPr>
              <a:t>g</a:t>
            </a:r>
            <a:r>
              <a:rPr lang="en-US" sz="32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gplot2 can </a:t>
            </a:r>
            <a:r>
              <a:rPr lang="en-US" sz="3200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convert complex scientific results</a:t>
            </a:r>
            <a:r>
              <a:rPr lang="en-US" sz="320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…</a:t>
            </a:r>
            <a:r>
              <a:rPr lang="en-US" sz="3200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320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…</a:t>
            </a:r>
            <a:r>
              <a:rPr lang="en-US" sz="32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into </a:t>
            </a:r>
            <a:r>
              <a:rPr lang="en-US" sz="3200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easily understandable </a:t>
            </a:r>
            <a:r>
              <a:rPr lang="en-US" sz="32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and </a:t>
            </a:r>
            <a:r>
              <a:rPr lang="en-US" sz="3200" b="1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visually appealing graphics</a:t>
            </a:r>
            <a:endParaRPr lang="nb-NO" sz="3200" b="1" dirty="0"/>
          </a:p>
        </p:txBody>
      </p:sp>
      <p:pic>
        <p:nvPicPr>
          <p:cNvPr id="6" name="Picture 2" descr="GitHub - erikgahner/awesome-ggplot2: A curated list of awesome ggplot2 ...">
            <a:extLst>
              <a:ext uri="{FF2B5EF4-FFF2-40B4-BE49-F238E27FC236}">
                <a16:creationId xmlns:a16="http://schemas.microsoft.com/office/drawing/2014/main" id="{F1D715E8-98F1-9A98-3456-03555A13E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9925" y="141158"/>
            <a:ext cx="1847717" cy="213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754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CBDAE-CFFE-07B6-FA08-724D98C6E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B585CED-2BBC-4892-C748-23DA330CE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23424" cy="171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68679F-1A9D-9EF2-02E5-E1FF3AB189B8}"/>
              </a:ext>
            </a:extLst>
          </p:cNvPr>
          <p:cNvSpPr txBox="1"/>
          <p:nvPr/>
        </p:nvSpPr>
        <p:spPr>
          <a:xfrm>
            <a:off x="344227" y="1990742"/>
            <a:ext cx="11398007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200" dirty="0" err="1"/>
              <a:t>Functions</a:t>
            </a:r>
            <a:r>
              <a:rPr lang="nb-NO" sz="3200" dirty="0"/>
              <a:t> in ggplot2</a:t>
            </a:r>
          </a:p>
          <a:p>
            <a:endParaRPr lang="nb-NO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3200" b="0" i="0" dirty="0" err="1">
                <a:effectLst/>
                <a:latin typeface="SFMono-Regular"/>
              </a:rPr>
              <a:t>Which</a:t>
            </a:r>
            <a:r>
              <a:rPr lang="nb-NO" sz="3200" b="0" i="0" dirty="0">
                <a:effectLst/>
                <a:latin typeface="SFMono-Regular"/>
              </a:rPr>
              <a:t> type </a:t>
            </a:r>
            <a:r>
              <a:rPr lang="nb-NO" sz="3200" b="0" i="0" dirty="0" err="1">
                <a:effectLst/>
                <a:latin typeface="SFMono-Regular"/>
              </a:rPr>
              <a:t>of</a:t>
            </a:r>
            <a:r>
              <a:rPr lang="nb-NO" sz="3200" b="0" i="0" dirty="0">
                <a:effectLst/>
                <a:latin typeface="SFMono-Regular"/>
              </a:rPr>
              <a:t> </a:t>
            </a:r>
            <a:r>
              <a:rPr lang="nb-NO" sz="3200" b="0" i="0" dirty="0" err="1">
                <a:effectLst/>
                <a:latin typeface="SFMono-Regular"/>
              </a:rPr>
              <a:t>graphic</a:t>
            </a:r>
            <a:r>
              <a:rPr lang="nb-NO" sz="3200" b="0" i="0" dirty="0">
                <a:effectLst/>
                <a:latin typeface="SFMono-Regular"/>
              </a:rPr>
              <a:t> do I </a:t>
            </a:r>
            <a:r>
              <a:rPr lang="nb-NO" sz="3200" b="0" i="0" dirty="0" err="1">
                <a:effectLst/>
                <a:latin typeface="SFMono-Regular"/>
              </a:rPr>
              <a:t>want</a:t>
            </a:r>
            <a:r>
              <a:rPr lang="nb-NO" sz="3200" b="0" i="0" dirty="0">
                <a:effectLst/>
                <a:latin typeface="SFMono-Regular"/>
              </a:rPr>
              <a:t>? </a:t>
            </a:r>
            <a:r>
              <a:rPr lang="nb-NO" sz="3200" b="0" i="0" dirty="0" err="1">
                <a:solidFill>
                  <a:srgbClr val="7030A0"/>
                </a:solidFill>
                <a:effectLst/>
                <a:latin typeface="SFMono-Regular"/>
              </a:rPr>
              <a:t>geom_name</a:t>
            </a:r>
            <a:r>
              <a:rPr lang="nb-NO" sz="3200" b="0" i="0" dirty="0">
                <a:solidFill>
                  <a:srgbClr val="7030A0"/>
                </a:solidFill>
                <a:effectLst/>
                <a:latin typeface="SFMono-Regular"/>
              </a:rPr>
              <a:t> </a:t>
            </a:r>
            <a:r>
              <a:rPr lang="nb-NO" sz="3200" b="0" i="0" dirty="0" err="1">
                <a:solidFill>
                  <a:srgbClr val="7030A0"/>
                </a:solidFill>
                <a:effectLst/>
                <a:latin typeface="SFMono-Regular"/>
              </a:rPr>
              <a:t>of</a:t>
            </a:r>
            <a:r>
              <a:rPr lang="nb-NO" sz="3200" b="0" i="0" dirty="0">
                <a:solidFill>
                  <a:srgbClr val="7030A0"/>
                </a:solidFill>
                <a:effectLst/>
                <a:latin typeface="SFMono-Regular"/>
              </a:rPr>
              <a:t> </a:t>
            </a:r>
            <a:r>
              <a:rPr lang="nb-NO" sz="3200" b="0" i="0" dirty="0" err="1">
                <a:solidFill>
                  <a:srgbClr val="7030A0"/>
                </a:solidFill>
                <a:effectLst/>
                <a:latin typeface="SFMono-Regular"/>
              </a:rPr>
              <a:t>graphic</a:t>
            </a:r>
            <a:r>
              <a:rPr lang="nb-NO" sz="3200" b="0" i="0" dirty="0">
                <a:solidFill>
                  <a:srgbClr val="7030A0"/>
                </a:solidFill>
                <a:effectLst/>
                <a:latin typeface="SFMono-Regular"/>
              </a:rPr>
              <a:t> (ex: </a:t>
            </a:r>
            <a:r>
              <a:rPr lang="nb-NO" sz="3200" b="0" i="0" dirty="0" err="1">
                <a:solidFill>
                  <a:srgbClr val="7030A0"/>
                </a:solidFill>
                <a:effectLst/>
                <a:latin typeface="SFMono-Regular"/>
              </a:rPr>
              <a:t>geom_hist</a:t>
            </a:r>
            <a:r>
              <a:rPr lang="nb-NO" sz="3200" b="0" i="0" dirty="0">
                <a:solidFill>
                  <a:srgbClr val="7030A0"/>
                </a:solidFill>
                <a:effectLst/>
                <a:latin typeface="SFMono-Regular"/>
              </a:rPr>
              <a:t>, </a:t>
            </a:r>
            <a:r>
              <a:rPr lang="nb-NO" sz="3200" b="0" i="0" dirty="0" err="1">
                <a:solidFill>
                  <a:srgbClr val="7030A0"/>
                </a:solidFill>
                <a:effectLst/>
                <a:latin typeface="SFMono-Regular"/>
              </a:rPr>
              <a:t>geom_point</a:t>
            </a:r>
            <a:r>
              <a:rPr lang="nb-NO" sz="3200" b="0" i="0" dirty="0">
                <a:solidFill>
                  <a:srgbClr val="7030A0"/>
                </a:solidFill>
                <a:effectLst/>
                <a:latin typeface="SFMono-Regular"/>
              </a:rPr>
              <a:t>). </a:t>
            </a:r>
            <a:r>
              <a:rPr lang="nb-NO" sz="3200" b="0" i="0" dirty="0" err="1">
                <a:effectLst/>
                <a:latin typeface="SFMono-Regular"/>
              </a:rPr>
              <a:t>Don’t</a:t>
            </a:r>
            <a:r>
              <a:rPr lang="nb-NO" sz="3200" b="0" i="0" dirty="0">
                <a:effectLst/>
                <a:latin typeface="SFMono-Regular"/>
              </a:rPr>
              <a:t> </a:t>
            </a:r>
            <a:r>
              <a:rPr lang="nb-NO" sz="3200" b="0" i="0" dirty="0" err="1">
                <a:effectLst/>
                <a:latin typeface="SFMono-Regular"/>
              </a:rPr>
              <a:t>know</a:t>
            </a:r>
            <a:r>
              <a:rPr lang="nb-NO" sz="3200" b="0" i="0" dirty="0">
                <a:effectLst/>
                <a:latin typeface="SFMono-Regular"/>
              </a:rPr>
              <a:t> </a:t>
            </a:r>
            <a:r>
              <a:rPr lang="nb-NO" sz="3200" b="0" i="0" dirty="0" err="1">
                <a:effectLst/>
                <a:latin typeface="SFMono-Regular"/>
              </a:rPr>
              <a:t>which</a:t>
            </a:r>
            <a:r>
              <a:rPr lang="nb-NO" sz="3200" b="0" i="0" dirty="0">
                <a:effectLst/>
                <a:latin typeface="SFMono-Regular"/>
              </a:rPr>
              <a:t> </a:t>
            </a:r>
            <a:r>
              <a:rPr lang="nb-NO" sz="3200" b="0" i="0" dirty="0" err="1">
                <a:effectLst/>
                <a:latin typeface="SFMono-Regular"/>
              </a:rPr>
              <a:t>representation</a:t>
            </a:r>
            <a:r>
              <a:rPr lang="nb-NO" sz="3200" b="0" i="0" dirty="0">
                <a:effectLst/>
                <a:latin typeface="SFMono-Regular"/>
              </a:rPr>
              <a:t> to </a:t>
            </a:r>
            <a:r>
              <a:rPr lang="nb-NO" sz="3200" b="0" i="0" dirty="0" err="1">
                <a:effectLst/>
                <a:latin typeface="SFMono-Regular"/>
              </a:rPr>
              <a:t>use</a:t>
            </a:r>
            <a:r>
              <a:rPr lang="nb-NO" sz="3200" b="0" i="0" dirty="0">
                <a:effectLst/>
                <a:latin typeface="SFMono-Regular"/>
              </a:rPr>
              <a:t> or </a:t>
            </a:r>
            <a:r>
              <a:rPr lang="nb-NO" sz="3200" b="0" i="0" dirty="0" err="1">
                <a:effectLst/>
                <a:latin typeface="SFMono-Regular"/>
              </a:rPr>
              <a:t>the</a:t>
            </a:r>
            <a:r>
              <a:rPr lang="nb-NO" sz="3200" b="0" i="0" dirty="0">
                <a:effectLst/>
                <a:latin typeface="SFMono-Regular"/>
              </a:rPr>
              <a:t> </a:t>
            </a:r>
            <a:r>
              <a:rPr lang="nb-NO" sz="3200" b="0" i="0" dirty="0" err="1">
                <a:effectLst/>
                <a:latin typeface="SFMono-Regular"/>
              </a:rPr>
              <a:t>name</a:t>
            </a:r>
            <a:r>
              <a:rPr lang="nb-NO" sz="3200" b="0" i="0" dirty="0">
                <a:effectLst/>
                <a:latin typeface="SFMono-Regular"/>
              </a:rPr>
              <a:t> </a:t>
            </a:r>
            <a:r>
              <a:rPr lang="nb-NO" sz="3200" b="0" i="0" dirty="0" err="1">
                <a:effectLst/>
                <a:latin typeface="SFMono-Regular"/>
              </a:rPr>
              <a:t>of</a:t>
            </a:r>
            <a:r>
              <a:rPr lang="nb-NO" sz="3200" b="0" i="0" dirty="0">
                <a:effectLst/>
                <a:latin typeface="SFMono-Regular"/>
              </a:rPr>
              <a:t> </a:t>
            </a:r>
            <a:r>
              <a:rPr lang="nb-NO" sz="3200" b="0" i="0" dirty="0" err="1">
                <a:effectLst/>
                <a:latin typeface="SFMono-Regular"/>
              </a:rPr>
              <a:t>the</a:t>
            </a:r>
            <a:r>
              <a:rPr lang="nb-NO" sz="3200" b="0" i="0" dirty="0">
                <a:effectLst/>
                <a:latin typeface="SFMono-Regular"/>
              </a:rPr>
              <a:t> </a:t>
            </a:r>
            <a:r>
              <a:rPr lang="nb-NO" sz="3200" b="0" i="0" dirty="0" err="1">
                <a:effectLst/>
                <a:latin typeface="SFMono-Regular"/>
              </a:rPr>
              <a:t>graphic</a:t>
            </a:r>
            <a:r>
              <a:rPr lang="nb-NO" sz="3200" b="0" i="0" dirty="0">
                <a:effectLst/>
                <a:latin typeface="SFMono-Regular"/>
              </a:rPr>
              <a:t>? </a:t>
            </a:r>
          </a:p>
          <a:p>
            <a:endParaRPr lang="nb-NO" sz="1000" b="0" i="0" dirty="0">
              <a:effectLst/>
              <a:latin typeface="SFMono-Regular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DF3558-F88E-42C1-476F-77B1227F755D}"/>
              </a:ext>
            </a:extLst>
          </p:cNvPr>
          <p:cNvSpPr txBox="1"/>
          <p:nvPr/>
        </p:nvSpPr>
        <p:spPr>
          <a:xfrm>
            <a:off x="6226495" y="3914345"/>
            <a:ext cx="5002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The R Graph Gallery – Help and inspiration for R charts</a:t>
            </a:r>
            <a:endParaRPr lang="nb-NO" dirty="0"/>
          </a:p>
        </p:txBody>
      </p:sp>
      <p:pic>
        <p:nvPicPr>
          <p:cNvPr id="10" name="Picture 2" descr="GitHub - erikgahner/awesome-ggplot2: A curated list of awesome ggplot2 ...">
            <a:extLst>
              <a:ext uri="{FF2B5EF4-FFF2-40B4-BE49-F238E27FC236}">
                <a16:creationId xmlns:a16="http://schemas.microsoft.com/office/drawing/2014/main" id="{EC96F939-A1F2-3508-391B-529277C5F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9925" y="141158"/>
            <a:ext cx="1847717" cy="213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AFE7AC-CDB5-A02C-2ECF-5EC6C2010385}"/>
              </a:ext>
            </a:extLst>
          </p:cNvPr>
          <p:cNvSpPr txBox="1"/>
          <p:nvPr/>
        </p:nvSpPr>
        <p:spPr>
          <a:xfrm>
            <a:off x="344227" y="4560676"/>
            <a:ext cx="1158757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3200" dirty="0">
                <a:latin typeface="SFMono-Regular"/>
              </a:rPr>
              <a:t>How to </a:t>
            </a:r>
            <a:r>
              <a:rPr lang="nb-NO" sz="3200" dirty="0" err="1">
                <a:latin typeface="SFMono-Regular"/>
              </a:rPr>
              <a:t>modify</a:t>
            </a:r>
            <a:r>
              <a:rPr lang="nb-NO" sz="3200" dirty="0">
                <a:latin typeface="SFMono-Regular"/>
              </a:rPr>
              <a:t> </a:t>
            </a:r>
            <a:r>
              <a:rPr lang="nb-NO" sz="3200" dirty="0" err="1">
                <a:latin typeface="SFMono-Regular"/>
              </a:rPr>
              <a:t>axis</a:t>
            </a:r>
            <a:r>
              <a:rPr lang="nb-NO" sz="3200" dirty="0">
                <a:latin typeface="SFMono-Regular"/>
              </a:rPr>
              <a:t> </a:t>
            </a:r>
            <a:r>
              <a:rPr lang="nb-NO" sz="3200" dirty="0" err="1">
                <a:latin typeface="SFMono-Regular"/>
              </a:rPr>
              <a:t>names</a:t>
            </a:r>
            <a:r>
              <a:rPr lang="nb-NO" sz="3200" dirty="0">
                <a:latin typeface="SFMono-Regular"/>
              </a:rPr>
              <a:t>, </a:t>
            </a:r>
            <a:r>
              <a:rPr lang="nb-NO" sz="3200" dirty="0" err="1">
                <a:latin typeface="SFMono-Regular"/>
              </a:rPr>
              <a:t>legends</a:t>
            </a:r>
            <a:r>
              <a:rPr lang="nb-NO" sz="3200" dirty="0">
                <a:latin typeface="SFMono-Regular"/>
              </a:rPr>
              <a:t>, </a:t>
            </a:r>
            <a:r>
              <a:rPr lang="nb-NO" sz="3200" dirty="0" err="1">
                <a:latin typeface="SFMono-Regular"/>
              </a:rPr>
              <a:t>background</a:t>
            </a:r>
            <a:r>
              <a:rPr lang="nb-NO" sz="3200" dirty="0">
                <a:latin typeface="SFMono-Regular"/>
              </a:rPr>
              <a:t>? </a:t>
            </a:r>
            <a:r>
              <a:rPr lang="nb-NO" sz="3200" dirty="0" err="1">
                <a:solidFill>
                  <a:srgbClr val="7030A0"/>
                </a:solidFill>
                <a:latin typeface="SFMono-Regular"/>
              </a:rPr>
              <a:t>theme</a:t>
            </a:r>
            <a:r>
              <a:rPr lang="nb-NO" sz="3200" dirty="0">
                <a:solidFill>
                  <a:srgbClr val="7030A0"/>
                </a:solidFill>
                <a:latin typeface="SFMono-Regular"/>
              </a:rPr>
              <a:t>()</a:t>
            </a:r>
            <a:endParaRPr lang="nb-NO" sz="3200" b="0" i="0" dirty="0">
              <a:solidFill>
                <a:srgbClr val="7030A0"/>
              </a:solidFill>
              <a:effectLst/>
              <a:latin typeface="SFMono-Regula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3200" dirty="0" err="1">
                <a:latin typeface="SFMono-Regular"/>
              </a:rPr>
              <a:t>Add</a:t>
            </a:r>
            <a:r>
              <a:rPr lang="nb-NO" sz="3200" dirty="0">
                <a:latin typeface="SFMono-Regular"/>
              </a:rPr>
              <a:t> a </a:t>
            </a:r>
            <a:r>
              <a:rPr lang="nb-NO" sz="3200" dirty="0" err="1">
                <a:latin typeface="SFMono-Regular"/>
              </a:rPr>
              <a:t>title</a:t>
            </a:r>
            <a:r>
              <a:rPr lang="nb-NO" sz="3200" dirty="0">
                <a:latin typeface="SFMono-Regular"/>
              </a:rPr>
              <a:t>? </a:t>
            </a:r>
            <a:r>
              <a:rPr lang="nb-NO" sz="3200" b="0" i="0" dirty="0" err="1">
                <a:solidFill>
                  <a:srgbClr val="7030A0"/>
                </a:solidFill>
                <a:effectLst/>
                <a:latin typeface="SFMono-Regular"/>
              </a:rPr>
              <a:t>ggtitle</a:t>
            </a:r>
            <a:r>
              <a:rPr lang="nb-NO" sz="3200" b="0" i="0" dirty="0">
                <a:solidFill>
                  <a:srgbClr val="7030A0"/>
                </a:solidFill>
                <a:effectLst/>
                <a:latin typeface="SFMono-Regular"/>
              </a:rPr>
              <a:t>()</a:t>
            </a:r>
            <a:endParaRPr lang="nb-NO" sz="3200" dirty="0">
              <a:solidFill>
                <a:srgbClr val="7030A0"/>
              </a:solidFill>
              <a:latin typeface="SFMono-Regula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3200" dirty="0" err="1">
                <a:latin typeface="SFMono-Regular"/>
              </a:rPr>
              <a:t>Annotate</a:t>
            </a:r>
            <a:r>
              <a:rPr lang="nb-NO" sz="3200" dirty="0">
                <a:latin typeface="SFMono-Regular"/>
              </a:rPr>
              <a:t> elements in </a:t>
            </a:r>
            <a:r>
              <a:rPr lang="nb-NO" sz="3200" dirty="0" err="1">
                <a:latin typeface="SFMono-Regular"/>
              </a:rPr>
              <a:t>the</a:t>
            </a:r>
            <a:r>
              <a:rPr lang="nb-NO" sz="3200" dirty="0">
                <a:latin typeface="SFMono-Regular"/>
              </a:rPr>
              <a:t> </a:t>
            </a:r>
            <a:r>
              <a:rPr lang="nb-NO" sz="3200" dirty="0" err="1">
                <a:latin typeface="SFMono-Regular"/>
              </a:rPr>
              <a:t>graphic</a:t>
            </a:r>
            <a:r>
              <a:rPr lang="nb-NO" sz="3200" dirty="0">
                <a:latin typeface="SFMono-Regular"/>
              </a:rPr>
              <a:t>? </a:t>
            </a:r>
            <a:r>
              <a:rPr lang="nb-NO" sz="3200" dirty="0" err="1">
                <a:solidFill>
                  <a:srgbClr val="7030A0"/>
                </a:solidFill>
                <a:latin typeface="SFMono-Regular"/>
              </a:rPr>
              <a:t>geom_label</a:t>
            </a:r>
            <a:r>
              <a:rPr lang="nb-NO" sz="3200" dirty="0">
                <a:solidFill>
                  <a:srgbClr val="7030A0"/>
                </a:solidFill>
                <a:latin typeface="SFMono-Regular"/>
              </a:rPr>
              <a:t>, </a:t>
            </a:r>
            <a:r>
              <a:rPr lang="nb-NO" sz="3200" dirty="0" err="1">
                <a:solidFill>
                  <a:srgbClr val="7030A0"/>
                </a:solidFill>
                <a:latin typeface="SFMono-Regular"/>
              </a:rPr>
              <a:t>geom_text</a:t>
            </a:r>
            <a:endParaRPr lang="nb-NO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395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154E8-22C4-B841-FB52-42F65E4BA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9BED25B-CBB6-0112-048D-2AE92EC9F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23424" cy="171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C0A184-F899-4DE0-A9ED-620CB2C3054E}"/>
              </a:ext>
            </a:extLst>
          </p:cNvPr>
          <p:cNvSpPr txBox="1"/>
          <p:nvPr/>
        </p:nvSpPr>
        <p:spPr>
          <a:xfrm>
            <a:off x="344227" y="1990742"/>
            <a:ext cx="113980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200" dirty="0" err="1"/>
              <a:t>Examples</a:t>
            </a:r>
            <a:r>
              <a:rPr lang="nb-NO" sz="3200" dirty="0"/>
              <a:t> </a:t>
            </a:r>
            <a:r>
              <a:rPr lang="nb-NO" sz="3200" dirty="0" err="1"/>
              <a:t>of</a:t>
            </a:r>
            <a:r>
              <a:rPr lang="nb-NO" sz="3200" dirty="0"/>
              <a:t> </a:t>
            </a:r>
            <a:r>
              <a:rPr lang="nb-NO" sz="3200" dirty="0" err="1"/>
              <a:t>use</a:t>
            </a:r>
            <a:r>
              <a:rPr lang="nb-NO" sz="3200" dirty="0"/>
              <a:t> and </a:t>
            </a:r>
            <a:r>
              <a:rPr lang="nb-NO" sz="3200" dirty="0" err="1"/>
              <a:t>code</a:t>
            </a:r>
            <a:r>
              <a:rPr lang="nb-NO" sz="3200" dirty="0"/>
              <a:t>:</a:t>
            </a:r>
          </a:p>
          <a:p>
            <a:endParaRPr lang="nb-NO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6240E6-681A-3D10-1250-C13D01EFD0AC}"/>
              </a:ext>
            </a:extLst>
          </p:cNvPr>
          <p:cNvSpPr txBox="1"/>
          <p:nvPr/>
        </p:nvSpPr>
        <p:spPr>
          <a:xfrm>
            <a:off x="344227" y="2728904"/>
            <a:ext cx="72594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Data visualization with R and ggplot2 | the R Graph Gallery</a:t>
            </a:r>
            <a:endParaRPr lang="nb-N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0994F4-2F6E-D505-D843-D83AAA7E840E}"/>
              </a:ext>
            </a:extLst>
          </p:cNvPr>
          <p:cNvSpPr txBox="1"/>
          <p:nvPr/>
        </p:nvSpPr>
        <p:spPr>
          <a:xfrm>
            <a:off x="457202" y="3790041"/>
            <a:ext cx="933357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200" dirty="0"/>
              <a:t>How to </a:t>
            </a:r>
            <a:r>
              <a:rPr lang="nb-NO" sz="3200" dirty="0" err="1"/>
              <a:t>install</a:t>
            </a:r>
            <a:r>
              <a:rPr lang="nb-NO" sz="3200" dirty="0"/>
              <a:t> it ?</a:t>
            </a:r>
          </a:p>
          <a:p>
            <a:r>
              <a:rPr lang="nb-NO" sz="3200" dirty="0" err="1"/>
              <a:t>install.packages</a:t>
            </a:r>
            <a:r>
              <a:rPr lang="nb-NO" sz="3200" dirty="0"/>
              <a:t> ("ggplot2")</a:t>
            </a:r>
          </a:p>
          <a:p>
            <a:r>
              <a:rPr lang="nb-NO" sz="3200" dirty="0" err="1"/>
              <a:t>library</a:t>
            </a:r>
            <a:r>
              <a:rPr lang="nb-NO" sz="3200" dirty="0"/>
              <a:t>(ggplot2)</a:t>
            </a:r>
          </a:p>
          <a:p>
            <a:pPr algn="ctr"/>
            <a:endParaRPr lang="nb-NO" sz="3200" dirty="0"/>
          </a:p>
        </p:txBody>
      </p:sp>
      <p:pic>
        <p:nvPicPr>
          <p:cNvPr id="3" name="Picture 2" descr="GitHub - erikgahner/awesome-ggplot2: A curated list of awesome ggplot2 ...">
            <a:extLst>
              <a:ext uri="{FF2B5EF4-FFF2-40B4-BE49-F238E27FC236}">
                <a16:creationId xmlns:a16="http://schemas.microsoft.com/office/drawing/2014/main" id="{88ACADC4-40B8-7B79-EB3D-CB0228D7E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9925" y="141158"/>
            <a:ext cx="1847717" cy="213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4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5EC47-2505-4217-5B6C-041BD31E2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CC69672-24DD-DCAF-D432-D4F3F7A48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1266" y="0"/>
            <a:ext cx="3423424" cy="171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ow to Install the Tidyverse with R via Homebrew macOS 10.14 | by Kade ...">
            <a:extLst>
              <a:ext uri="{FF2B5EF4-FFF2-40B4-BE49-F238E27FC236}">
                <a16:creationId xmlns:a16="http://schemas.microsoft.com/office/drawing/2014/main" id="{C5B0891F-8EEB-C81D-3D85-9419D913E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446" y="1494063"/>
            <a:ext cx="9691108" cy="524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759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A57A0-8F2E-DD8C-F46D-FB8F2BF7A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BD6333F-0937-102E-63BB-D18F19683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23424" cy="171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64B4D0-FB98-BA97-7208-D1F9C9B7711F}"/>
              </a:ext>
            </a:extLst>
          </p:cNvPr>
          <p:cNvSpPr txBox="1"/>
          <p:nvPr/>
        </p:nvSpPr>
        <p:spPr>
          <a:xfrm>
            <a:off x="106596" y="1690074"/>
            <a:ext cx="9333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200" dirty="0" err="1"/>
              <a:t>What</a:t>
            </a:r>
            <a:r>
              <a:rPr lang="nb-NO" sz="3200" dirty="0"/>
              <a:t> </a:t>
            </a:r>
            <a:r>
              <a:rPr lang="nb-NO" sz="3200" dirty="0" err="1"/>
              <a:t>can</a:t>
            </a:r>
            <a:r>
              <a:rPr lang="nb-NO" sz="3200" dirty="0"/>
              <a:t> </a:t>
            </a:r>
            <a:r>
              <a:rPr lang="nb-NO" sz="3200" dirty="0" err="1"/>
              <a:t>Rmarkdown</a:t>
            </a:r>
            <a:r>
              <a:rPr lang="nb-NO" sz="3200" dirty="0"/>
              <a:t> </a:t>
            </a:r>
            <a:r>
              <a:rPr lang="nb-NO" sz="3200" dirty="0" err="1"/>
              <a:t>can</a:t>
            </a:r>
            <a:r>
              <a:rPr lang="nb-NO" sz="3200" dirty="0"/>
              <a:t> </a:t>
            </a:r>
            <a:r>
              <a:rPr lang="nb-NO" sz="3200" dirty="0" err="1"/>
              <a:t>help</a:t>
            </a:r>
            <a:r>
              <a:rPr lang="nb-NO" sz="3200" dirty="0"/>
              <a:t> </a:t>
            </a:r>
            <a:r>
              <a:rPr lang="nb-NO" sz="3200" dirty="0" err="1"/>
              <a:t>you</a:t>
            </a:r>
            <a:r>
              <a:rPr lang="nb-NO" sz="3200" dirty="0"/>
              <a:t> to </a:t>
            </a:r>
            <a:r>
              <a:rPr lang="nb-NO" sz="3200" dirty="0" err="1"/>
              <a:t>accomplish</a:t>
            </a:r>
            <a:r>
              <a:rPr lang="nb-NO" sz="3200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8B30E-A0BE-AE14-190B-82BC4152C7BC}"/>
              </a:ext>
            </a:extLst>
          </p:cNvPr>
          <p:cNvSpPr txBox="1"/>
          <p:nvPr/>
        </p:nvSpPr>
        <p:spPr>
          <a:xfrm>
            <a:off x="223024" y="2432083"/>
            <a:ext cx="1116237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200" dirty="0" err="1"/>
              <a:t>Rmarkdown</a:t>
            </a:r>
            <a:r>
              <a:rPr lang="en-US" sz="32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320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can help you to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Communicate </a:t>
            </a:r>
            <a:r>
              <a:rPr lang="en-US" sz="320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your results in one final and clear document </a:t>
            </a:r>
            <a:r>
              <a:rPr lang="en-US" sz="3200" dirty="0">
                <a:solidFill>
                  <a:srgbClr val="242424"/>
                </a:solidFill>
                <a:latin typeface="Segoe UI" panose="020B0502040204020203" pitchFamily="34" charset="0"/>
              </a:rPr>
              <a:t>(</a:t>
            </a:r>
            <a:r>
              <a:rPr lang="en-US" sz="320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sentences + tables and figures) under HTML or PDF format</a:t>
            </a:r>
          </a:p>
        </p:txBody>
      </p:sp>
      <p:pic>
        <p:nvPicPr>
          <p:cNvPr id="8194" name="Picture 2" descr="Rmarkdown Logo, HD Png Download , Transparent Png Image - PNGitem">
            <a:extLst>
              <a:ext uri="{FF2B5EF4-FFF2-40B4-BE49-F238E27FC236}">
                <a16:creationId xmlns:a16="http://schemas.microsoft.com/office/drawing/2014/main" id="{50AA712B-FD09-4F8A-AE79-672F8E7EE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167" y="167269"/>
            <a:ext cx="1754853" cy="210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2F6CA5-2733-05C0-85FE-AD2C8795AA53}"/>
              </a:ext>
            </a:extLst>
          </p:cNvPr>
          <p:cNvSpPr txBox="1"/>
          <p:nvPr/>
        </p:nvSpPr>
        <p:spPr>
          <a:xfrm>
            <a:off x="184653" y="4477876"/>
            <a:ext cx="1153527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242424"/>
                </a:solidFill>
                <a:latin typeface="Segoe UI" panose="020B0502040204020203" pitchFamily="34" charset="0"/>
              </a:rPr>
              <a:t>Share</a:t>
            </a:r>
            <a:r>
              <a:rPr lang="en-US" sz="3200" dirty="0">
                <a:solidFill>
                  <a:srgbClr val="242424"/>
                </a:solidFill>
                <a:latin typeface="Segoe UI" panose="020B0502040204020203" pitchFamily="34" charset="0"/>
              </a:rPr>
              <a:t> your code to ensure reproducibility and verification by others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F770AD-16CD-3966-30FB-8142B5136D13}"/>
              </a:ext>
            </a:extLst>
          </p:cNvPr>
          <p:cNvSpPr txBox="1"/>
          <p:nvPr/>
        </p:nvSpPr>
        <p:spPr>
          <a:xfrm>
            <a:off x="184653" y="5596347"/>
            <a:ext cx="115352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242424"/>
                </a:solidFill>
                <a:latin typeface="Segoe UI" panose="020B0502040204020203" pitchFamily="34" charset="0"/>
              </a:rPr>
              <a:t>Follow updates </a:t>
            </a:r>
            <a:r>
              <a:rPr lang="en-US" sz="3200" dirty="0">
                <a:solidFill>
                  <a:srgbClr val="242424"/>
                </a:solidFill>
                <a:latin typeface="Segoe UI" panose="020B0502040204020203" pitchFamily="34" charset="0"/>
              </a:rPr>
              <a:t>by colleagues </a:t>
            </a:r>
            <a:r>
              <a:rPr lang="en-US" sz="32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and your merge contributions. Useful ++ when work in collaboration</a:t>
            </a:r>
            <a:endParaRPr lang="en-US" sz="3200" dirty="0">
              <a:solidFill>
                <a:srgbClr val="242424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73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5A3BC-662E-4ED1-8530-5A910E27B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918E3E3-BEA2-2E9D-ED8B-64E2D90E5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23424" cy="171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749802-DAE2-D94C-0DCC-6DE3EA15C545}"/>
              </a:ext>
            </a:extLst>
          </p:cNvPr>
          <p:cNvSpPr txBox="1"/>
          <p:nvPr/>
        </p:nvSpPr>
        <p:spPr>
          <a:xfrm>
            <a:off x="106596" y="1690074"/>
            <a:ext cx="9333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200" dirty="0" err="1"/>
              <a:t>Example</a:t>
            </a:r>
            <a:r>
              <a:rPr lang="nb-NO" sz="3200" dirty="0"/>
              <a:t> in </a:t>
            </a:r>
            <a:r>
              <a:rPr lang="nb-NO" sz="3200" dirty="0" err="1"/>
              <a:t>direct</a:t>
            </a:r>
            <a:r>
              <a:rPr lang="nb-NO" sz="3200" dirty="0"/>
              <a:t> </a:t>
            </a:r>
            <a:r>
              <a:rPr lang="nb-NO" sz="3200" dirty="0" err="1"/>
              <a:t>with</a:t>
            </a:r>
            <a:r>
              <a:rPr lang="nb-NO" sz="3200" dirty="0"/>
              <a:t> my </a:t>
            </a:r>
            <a:r>
              <a:rPr lang="nb-NO" sz="3200" dirty="0" err="1"/>
              <a:t>own</a:t>
            </a:r>
            <a:r>
              <a:rPr lang="nb-NO" sz="3200" dirty="0"/>
              <a:t> </a:t>
            </a:r>
            <a:r>
              <a:rPr lang="nb-NO" sz="3200" dirty="0" err="1"/>
              <a:t>code</a:t>
            </a:r>
            <a:endParaRPr lang="nb-NO" sz="3200" dirty="0"/>
          </a:p>
        </p:txBody>
      </p:sp>
      <p:pic>
        <p:nvPicPr>
          <p:cNvPr id="8194" name="Picture 2" descr="Rmarkdown Logo, HD Png Download , Transparent Png Image - PNGitem">
            <a:extLst>
              <a:ext uri="{FF2B5EF4-FFF2-40B4-BE49-F238E27FC236}">
                <a16:creationId xmlns:a16="http://schemas.microsoft.com/office/drawing/2014/main" id="{E72958E1-D94A-B52E-53C2-312A33E05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007" y="661266"/>
            <a:ext cx="1754853" cy="210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5E939E-9ED2-2EA6-C594-ABF5DBD9EF4A}"/>
              </a:ext>
            </a:extLst>
          </p:cNvPr>
          <p:cNvSpPr txBox="1"/>
          <p:nvPr/>
        </p:nvSpPr>
        <p:spPr>
          <a:xfrm>
            <a:off x="240411" y="2699252"/>
            <a:ext cx="93335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200" dirty="0"/>
              <a:t>How to </a:t>
            </a:r>
            <a:r>
              <a:rPr lang="nb-NO" sz="3200" dirty="0" err="1"/>
              <a:t>familiarize</a:t>
            </a:r>
            <a:r>
              <a:rPr lang="nb-NO" sz="3200" dirty="0"/>
              <a:t> </a:t>
            </a:r>
            <a:r>
              <a:rPr lang="nb-NO" sz="3200" dirty="0" err="1"/>
              <a:t>with</a:t>
            </a:r>
            <a:r>
              <a:rPr lang="nb-NO" sz="3200" dirty="0"/>
              <a:t> it?</a:t>
            </a:r>
          </a:p>
          <a:p>
            <a:r>
              <a:rPr lang="nb-NO" sz="3200">
                <a:hlinkClick r:id="rId5"/>
              </a:rPr>
              <a:t>Introduction</a:t>
            </a:r>
            <a:endParaRPr lang="nb-NO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DFA974-5692-CC04-0F3A-345359E9F4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3982" y="98793"/>
            <a:ext cx="2448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46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6BF3E-3536-EBC1-9FF4-992A8135C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C6357-3E64-1548-A183-8B0D47370F77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96196E-4DB3-0709-3ECE-F01C2805C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937" y="-108019"/>
            <a:ext cx="6231965" cy="3115983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501E661-0A3B-1252-9ECF-243322E50FA9}"/>
              </a:ext>
            </a:extLst>
          </p:cNvPr>
          <p:cNvSpPr txBox="1">
            <a:spLocks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dirty="0"/>
              <a:t>Pieta Kelsey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dirty="0" err="1"/>
              <a:t>sjPlot</a:t>
            </a:r>
            <a:endParaRPr lang="en-US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dirty="0" err="1"/>
              <a:t>tab_model</a:t>
            </a:r>
            <a:r>
              <a:rPr lang="en-US" dirty="0"/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AA0814-9838-19CB-F497-C5FE48E1ECF0}"/>
              </a:ext>
            </a:extLst>
          </p:cNvPr>
          <p:cNvSpPr txBox="1"/>
          <p:nvPr/>
        </p:nvSpPr>
        <p:spPr>
          <a:xfrm>
            <a:off x="2286000" y="5716993"/>
            <a:ext cx="8246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cran.r-project.org</a:t>
            </a:r>
            <a:r>
              <a:rPr lang="en-US" dirty="0"/>
              <a:t>/web/packages/</a:t>
            </a:r>
            <a:r>
              <a:rPr lang="en-US" dirty="0" err="1"/>
              <a:t>sjPlot</a:t>
            </a:r>
            <a:r>
              <a:rPr lang="en-US" dirty="0"/>
              <a:t>/vignettes/</a:t>
            </a:r>
            <a:r>
              <a:rPr lang="en-US" dirty="0" err="1"/>
              <a:t>tab_model_estimates.html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D60840-4632-A02C-B310-F9A1734AB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247" y="3255962"/>
            <a:ext cx="15240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54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6D7C46-70CB-0CD9-5720-0BC3048B5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937" y="-108019"/>
            <a:ext cx="6231965" cy="31159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8592EA-E2A1-414B-B0A4-174EC5F605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g</a:t>
            </a:r>
            <a:r>
              <a:rPr lang="en-US" sz="4800" dirty="0"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ooglesheets4 and </a:t>
            </a:r>
            <a:r>
              <a:rPr lang="en-US" sz="4800" dirty="0" err="1"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googledrive</a:t>
            </a:r>
            <a:endParaRPr lang="en-US" sz="4800" dirty="0">
              <a:effectLst/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4D6743-93D4-6546-8AB8-5B57C383CC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noProof="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9 April, 2025</a:t>
            </a:r>
          </a:p>
          <a:p>
            <a:pPr>
              <a:lnSpc>
                <a:spcPct val="100000"/>
              </a:lnSpc>
            </a:pPr>
            <a:r>
              <a:rPr lang="en-US" noProof="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Brooke N. Wolford, PhD</a:t>
            </a:r>
          </a:p>
          <a:p>
            <a:pPr>
              <a:lnSpc>
                <a:spcPct val="100000"/>
              </a:lnSpc>
            </a:pPr>
            <a:r>
              <a:rPr lang="en-US" dirty="0"/>
              <a:t>Marie </a:t>
            </a:r>
            <a:r>
              <a:rPr lang="en-US" dirty="0" err="1"/>
              <a:t>Skodowska</a:t>
            </a:r>
            <a:r>
              <a:rPr lang="en-US" dirty="0"/>
              <a:t>-Curie Fellow</a:t>
            </a:r>
            <a:endParaRPr lang="en-US" noProof="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lnSpc>
                <a:spcPct val="100000"/>
              </a:lnSpc>
            </a:pPr>
            <a:endParaRPr lang="en-US" noProof="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4EB9673-F695-9D2B-5982-DFC05A312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15097-3D36-144D-B6B4-D24B650B322A}" type="slidenum">
              <a:rPr lang="en-US" smtClean="0"/>
              <a:t>3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17FE9C8-640B-040D-02E3-DA8F0CAB7116}"/>
              </a:ext>
            </a:extLst>
          </p:cNvPr>
          <p:cNvGrpSpPr/>
          <p:nvPr/>
        </p:nvGrpSpPr>
        <p:grpSpPr>
          <a:xfrm>
            <a:off x="-44576" y="5008702"/>
            <a:ext cx="12236576" cy="1728578"/>
            <a:chOff x="-224964" y="3973643"/>
            <a:chExt cx="12236576" cy="172857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2167304-9C4E-BC61-A251-25447AB60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44414" y="3973643"/>
              <a:ext cx="1404257" cy="140425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C7FB43-42EE-F1D8-1BD1-BDE705888FA1}"/>
                </a:ext>
              </a:extLst>
            </p:cNvPr>
            <p:cNvSpPr txBox="1"/>
            <p:nvPr/>
          </p:nvSpPr>
          <p:spPr>
            <a:xfrm>
              <a:off x="1806842" y="5329604"/>
              <a:ext cx="4484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Arial" panose="020B0604020202020204" pitchFamily="34" charset="0"/>
                </a:rPr>
                <a:t>/</a:t>
              </a:r>
              <a:r>
                <a:rPr lang="en-US" dirty="0" err="1">
                  <a:latin typeface="Helvetica Neue Light" panose="02000403000000020004" pitchFamily="2" charset="0"/>
                  <a:ea typeface="Helvetica Neue Light" panose="02000403000000020004" pitchFamily="2" charset="0"/>
                  <a:cs typeface="Arial" panose="020B0604020202020204" pitchFamily="34" charset="0"/>
                </a:rPr>
                <a:t>bnwolford</a:t>
              </a:r>
              <a:endPara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878E043-51E2-F778-E33F-E471D1EBA8C7}"/>
                </a:ext>
              </a:extLst>
            </p:cNvPr>
            <p:cNvSpPr/>
            <p:nvPr/>
          </p:nvSpPr>
          <p:spPr>
            <a:xfrm>
              <a:off x="9897251" y="5329604"/>
              <a:ext cx="21143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brookewolford.com</a:t>
              </a:r>
              <a:endParaRPr lang="en-US" dirty="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638EF6-5FC6-D0EC-9810-1F71557B2013}"/>
                </a:ext>
              </a:extLst>
            </p:cNvPr>
            <p:cNvSpPr txBox="1"/>
            <p:nvPr/>
          </p:nvSpPr>
          <p:spPr>
            <a:xfrm>
              <a:off x="-224964" y="5320697"/>
              <a:ext cx="2645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Arial" panose="020B0604020202020204" pitchFamily="34" charset="0"/>
                </a:rPr>
                <a:t>@</a:t>
              </a:r>
              <a:r>
                <a:rPr lang="en-US" dirty="0" err="1">
                  <a:latin typeface="Helvetica Neue Light" panose="02000403000000020004" pitchFamily="2" charset="0"/>
                  <a:ea typeface="Helvetica Neue Light" panose="02000403000000020004" pitchFamily="2" charset="0"/>
                  <a:cs typeface="Arial" panose="020B0604020202020204" pitchFamily="34" charset="0"/>
                </a:rPr>
                <a:t>bnwolford.bsky.social</a:t>
              </a:r>
              <a:endPara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Arial" panose="020B0604020202020204" pitchFamily="34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B47CB31-73CA-CB0F-6CDD-0CB0C4B58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82665" y="4177010"/>
              <a:ext cx="1043213" cy="1043213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EAC5F1-0513-A393-30E4-AA25D8298965}"/>
                </a:ext>
              </a:extLst>
            </p:cNvPr>
            <p:cNvSpPr txBox="1"/>
            <p:nvPr/>
          </p:nvSpPr>
          <p:spPr>
            <a:xfrm>
              <a:off x="5848532" y="5332889"/>
              <a:ext cx="31606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Helvetica Neue Light" panose="02000403000000020004" pitchFamily="2" charset="0"/>
                  <a:ea typeface="Helvetica Neue Light" panose="02000403000000020004" pitchFamily="2" charset="0"/>
                  <a:cs typeface="Arial" panose="020B0604020202020204" pitchFamily="34" charset="0"/>
                </a:rPr>
                <a:t>brookewo@ntnu.no</a:t>
              </a:r>
              <a:endPara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Arial" panose="020B0604020202020204" pitchFamily="34" charset="0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8A6BD38-BB61-767F-BBAA-EDB0E9540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10815" y="4066165"/>
              <a:ext cx="1254532" cy="1254532"/>
            </a:xfrm>
            <a:prstGeom prst="rect">
              <a:avLst/>
            </a:prstGeom>
          </p:spPr>
        </p:pic>
      </p:grpSp>
      <p:pic>
        <p:nvPicPr>
          <p:cNvPr id="22" name="Picture 21" descr="A white butterfly in a black circle&#10;&#10;Description automatically generated">
            <a:extLst>
              <a:ext uri="{FF2B5EF4-FFF2-40B4-BE49-F238E27FC236}">
                <a16:creationId xmlns:a16="http://schemas.microsoft.com/office/drawing/2014/main" id="{52B48F7C-CFA6-4678-1239-FBEDA986FE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355" y="5248178"/>
            <a:ext cx="1043213" cy="104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64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7E6A9-3960-5D6E-59D4-6F21623BE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effectLst/>
              </a:rPr>
              <a:t>install.packages</a:t>
            </a:r>
            <a:r>
              <a:rPr lang="en-US" dirty="0">
                <a:effectLst/>
              </a:rPr>
              <a:t>("googlesheets4")</a:t>
            </a:r>
          </a:p>
          <a:p>
            <a:r>
              <a:rPr lang="en-US" dirty="0">
                <a:effectLst/>
              </a:rPr>
              <a:t>library(googlesheets4)</a:t>
            </a:r>
          </a:p>
          <a:p>
            <a:endParaRPr lang="en-US" dirty="0"/>
          </a:p>
          <a:p>
            <a:r>
              <a:rPr lang="en-US" dirty="0">
                <a:effectLst/>
              </a:rPr>
              <a:t>install.packages("</a:t>
            </a:r>
            <a:r>
              <a:rPr lang="en-US" dirty="0" err="1">
                <a:effectLst/>
              </a:rPr>
              <a:t>googledrive</a:t>
            </a:r>
            <a:r>
              <a:rPr lang="en-US" dirty="0">
                <a:effectLst/>
              </a:rPr>
              <a:t>")</a:t>
            </a:r>
          </a:p>
          <a:p>
            <a:r>
              <a:rPr lang="en-US" dirty="0">
                <a:effectLst/>
              </a:rPr>
              <a:t>library("googledrive")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DF04E-1CC0-91F0-6DF7-EC291F45B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C6357-3E64-1548-A183-8B0D47370F77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9F76DB-921A-69AC-F470-7FF37217787E}"/>
              </a:ext>
            </a:extLst>
          </p:cNvPr>
          <p:cNvSpPr txBox="1"/>
          <p:nvPr/>
        </p:nvSpPr>
        <p:spPr>
          <a:xfrm>
            <a:off x="83857" y="6062025"/>
            <a:ext cx="66058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hlinkClick r:id="rId2"/>
              </a:rPr>
              <a:t>https://www.tidyverse.org/blog/2020/05/googlesheets4-0-2-0/</a:t>
            </a: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hlinkClick r:id="rId3"/>
              </a:rPr>
              <a:t>https://googledrive.tidyverse.org/</a:t>
            </a: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F1417E-1D39-8643-6EEF-98F5885D4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615532"/>
            <a:ext cx="1524000" cy="1752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175648-B229-971D-122A-A4D9EA20C0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4386" y="1478898"/>
            <a:ext cx="3911228" cy="191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7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D1F7B-0234-FBAC-21E5-714A9BF36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googlesheets4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70A12-78DB-26C3-FC96-E4075ECB0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Monaco" pitchFamily="2" charset="77"/>
              </a:rPr>
              <a:t>read_sheet</a:t>
            </a:r>
            <a:r>
              <a:rPr lang="en-US" dirty="0">
                <a:latin typeface="Monaco" pitchFamily="2" charset="77"/>
              </a:rPr>
              <a:t>(“https://”)</a:t>
            </a:r>
          </a:p>
          <a:p>
            <a:pPr marL="0" indent="0">
              <a:buNone/>
            </a:pPr>
            <a:endParaRPr lang="en-US" dirty="0">
              <a:latin typeface="Monaco" pitchFamily="2" charset="77"/>
            </a:endParaRPr>
          </a:p>
          <a:p>
            <a:pPr marL="0" indent="0">
              <a:buNone/>
            </a:pPr>
            <a:r>
              <a:rPr lang="en-US" dirty="0" err="1">
                <a:latin typeface="Monaco" pitchFamily="2" charset="77"/>
              </a:rPr>
              <a:t>write_sheet</a:t>
            </a:r>
            <a:r>
              <a:rPr lang="en-US" dirty="0">
                <a:latin typeface="Monaco" pitchFamily="2" charset="77"/>
              </a:rPr>
              <a:t>(data)</a:t>
            </a:r>
          </a:p>
          <a:p>
            <a:pPr marL="0" indent="0">
              <a:buNone/>
            </a:pPr>
            <a:endParaRPr lang="en-US" dirty="0">
              <a:latin typeface="Monaco" pitchFamily="2" charset="77"/>
            </a:endParaRPr>
          </a:p>
          <a:p>
            <a:pPr marL="0" indent="0">
              <a:buNone/>
            </a:pPr>
            <a:r>
              <a:rPr lang="en-US" dirty="0">
                <a:latin typeface="Monaco" pitchFamily="2" charset="77"/>
              </a:rPr>
              <a:t>#adds rows to existing </a:t>
            </a:r>
            <a:r>
              <a:rPr lang="en-US" dirty="0" err="1">
                <a:latin typeface="Monaco" pitchFamily="2" charset="77"/>
              </a:rPr>
              <a:t>tbale</a:t>
            </a:r>
            <a:r>
              <a:rPr lang="en-US" dirty="0">
                <a:latin typeface="Monaco" pitchFamily="2" charset="77"/>
              </a:rPr>
              <a:t> of data</a:t>
            </a:r>
          </a:p>
          <a:p>
            <a:pPr marL="0" indent="0">
              <a:buNone/>
            </a:pPr>
            <a:r>
              <a:rPr lang="en-US" dirty="0" err="1">
                <a:latin typeface="Monaco" pitchFamily="2" charset="77"/>
              </a:rPr>
              <a:t>sheet_append</a:t>
            </a:r>
            <a:r>
              <a:rPr lang="en-US" dirty="0">
                <a:latin typeface="Monaco" pitchFamily="2" charset="77"/>
              </a:rPr>
              <a:t>()</a:t>
            </a:r>
          </a:p>
          <a:p>
            <a:pPr marL="0" indent="0">
              <a:buNone/>
            </a:pPr>
            <a:endParaRPr lang="en-US" dirty="0">
              <a:latin typeface="Monaco" pitchFamily="2" charset="77"/>
            </a:endParaRPr>
          </a:p>
          <a:p>
            <a:pPr marL="0" indent="0">
              <a:buNone/>
            </a:pPr>
            <a:r>
              <a:rPr lang="en-US" dirty="0">
                <a:latin typeface="Monaco" pitchFamily="2" charset="77"/>
              </a:rPr>
              <a:t>gs4_formula()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9CA0E-D0D0-98F3-D1BD-4FBCB601B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C6357-3E64-1548-A183-8B0D47370F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71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6C013-CC5B-07B4-4DFF-6A7C85AE9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C6357-3E64-1548-A183-8B0D47370F77}" type="slidenum">
              <a:rPr lang="en-US" smtClean="0"/>
              <a:t>6</a:t>
            </a:fld>
            <a:endParaRPr lang="en-US"/>
          </a:p>
        </p:txBody>
      </p:sp>
      <p:pic>
        <p:nvPicPr>
          <p:cNvPr id="10" name="Content Placeholder 9" descr="A close-up of a chart&#10;&#10;AI-generated content may be incorrect.">
            <a:extLst>
              <a:ext uri="{FF2B5EF4-FFF2-40B4-BE49-F238E27FC236}">
                <a16:creationId xmlns:a16="http://schemas.microsoft.com/office/drawing/2014/main" id="{F121A1F5-FE8B-B215-90B0-9D2EAC8A87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220" y="76270"/>
            <a:ext cx="8535559" cy="6594474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2BC27D-6EAA-330C-9B8B-EFD593025D29}"/>
              </a:ext>
            </a:extLst>
          </p:cNvPr>
          <p:cNvSpPr txBox="1"/>
          <p:nvPr/>
        </p:nvSpPr>
        <p:spPr>
          <a:xfrm>
            <a:off x="-1" y="6505886"/>
            <a:ext cx="7560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rstudio</a:t>
            </a:r>
            <a:r>
              <a:rPr lang="en-US" dirty="0"/>
              <a:t>/</a:t>
            </a:r>
            <a:r>
              <a:rPr lang="en-US" dirty="0" err="1"/>
              <a:t>cheatsheets</a:t>
            </a:r>
            <a:r>
              <a:rPr lang="en-US" dirty="0"/>
              <a:t>/blob/main/data-</a:t>
            </a:r>
            <a:r>
              <a:rPr lang="en-US" dirty="0" err="1"/>
              <a:t>import.pdf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892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0A89-B7BA-FF8C-D67F-BCB7D904B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493" y="0"/>
            <a:ext cx="10515600" cy="925793"/>
          </a:xfrm>
        </p:spPr>
        <p:txBody>
          <a:bodyPr/>
          <a:lstStyle/>
          <a:p>
            <a:r>
              <a:rPr lang="en-US" dirty="0"/>
              <a:t>Example use case: </a:t>
            </a:r>
            <a:r>
              <a:rPr lang="en-US" dirty="0" err="1"/>
              <a:t>googledrive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BCCB2-AD53-6432-16B4-028CC3821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493" y="1531318"/>
            <a:ext cx="11591365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latin typeface="Monaco" pitchFamily="2" charset="77"/>
              </a:rPr>
              <a:t>#download files from google drive into local folder</a:t>
            </a:r>
          </a:p>
          <a:p>
            <a:pPr marL="0" indent="0">
              <a:buNone/>
            </a:pPr>
            <a:r>
              <a:rPr lang="en-US" dirty="0">
                <a:latin typeface="Monaco" pitchFamily="2" charset="77"/>
              </a:rPr>
              <a:t>file&lt;-</a:t>
            </a:r>
            <a:r>
              <a:rPr lang="en-US" dirty="0" err="1">
                <a:latin typeface="Monaco" pitchFamily="2" charset="77"/>
              </a:rPr>
              <a:t>drive_find</a:t>
            </a:r>
            <a:r>
              <a:rPr lang="en-US" dirty="0">
                <a:latin typeface="Monaco" pitchFamily="2" charset="77"/>
              </a:rPr>
              <a:t>("INTERVENE flagship/Manuscript/Figures")</a:t>
            </a:r>
          </a:p>
          <a:p>
            <a:pPr marL="0" indent="0">
              <a:buNone/>
            </a:pPr>
            <a:r>
              <a:rPr lang="en-US" dirty="0" err="1">
                <a:latin typeface="Monaco" pitchFamily="2" charset="77"/>
              </a:rPr>
              <a:t>drive_download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file$name,recursive</a:t>
            </a:r>
            <a:r>
              <a:rPr lang="en-US" dirty="0">
                <a:latin typeface="Monaco" pitchFamily="2" charset="77"/>
              </a:rPr>
              <a:t>=TRUE)</a:t>
            </a:r>
          </a:p>
          <a:p>
            <a:pPr marL="0" indent="0">
              <a:buNone/>
            </a:pPr>
            <a:r>
              <a:rPr lang="en-US" dirty="0">
                <a:latin typeface="Monaco" pitchFamily="2" charset="77"/>
              </a:rPr>
              <a:t>#will have to authorize your google account in a web browser</a:t>
            </a:r>
          </a:p>
          <a:p>
            <a:pPr marL="0" indent="0">
              <a:buNone/>
            </a:pPr>
            <a:endParaRPr lang="en-US" dirty="0">
              <a:latin typeface="Monaco" pitchFamily="2" charset="77"/>
            </a:endParaRPr>
          </a:p>
          <a:p>
            <a:pPr marL="0" indent="0">
              <a:buNone/>
            </a:pPr>
            <a:r>
              <a:rPr lang="en-US" dirty="0" err="1">
                <a:latin typeface="Monaco" pitchFamily="2" charset="77"/>
              </a:rPr>
              <a:t>folder_url</a:t>
            </a:r>
            <a:r>
              <a:rPr lang="en-US" dirty="0">
                <a:latin typeface="Monaco" pitchFamily="2" charset="77"/>
              </a:rPr>
              <a:t>&lt;-"https://</a:t>
            </a:r>
            <a:r>
              <a:rPr lang="en-US" dirty="0" err="1">
                <a:latin typeface="Monaco" pitchFamily="2" charset="77"/>
              </a:rPr>
              <a:t>myURL</a:t>
            </a:r>
            <a:r>
              <a:rPr lang="en-US" dirty="0">
                <a:latin typeface="Monaco" pitchFamily="2" charset="77"/>
              </a:rPr>
              <a:t>”</a:t>
            </a:r>
          </a:p>
          <a:p>
            <a:pPr marL="0" indent="0">
              <a:buNone/>
            </a:pPr>
            <a:r>
              <a:rPr lang="en-US" dirty="0">
                <a:latin typeface="Monaco" pitchFamily="2" charset="77"/>
              </a:rPr>
              <a:t>folder&lt;-</a:t>
            </a:r>
            <a:r>
              <a:rPr lang="en-US" dirty="0" err="1">
                <a:latin typeface="Monaco" pitchFamily="2" charset="77"/>
              </a:rPr>
              <a:t>drive_get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as_id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folder_url</a:t>
            </a:r>
            <a:r>
              <a:rPr lang="en-US" dirty="0">
                <a:latin typeface="Monaco" pitchFamily="2" charset="77"/>
              </a:rPr>
              <a:t>))</a:t>
            </a:r>
          </a:p>
          <a:p>
            <a:pPr marL="0" indent="0">
              <a:buNone/>
            </a:pPr>
            <a:endParaRPr lang="en-US" dirty="0">
              <a:latin typeface="Monaco" pitchFamily="2" charset="77"/>
            </a:endParaRPr>
          </a:p>
          <a:p>
            <a:pPr marL="0" indent="0">
              <a:buNone/>
            </a:pPr>
            <a:r>
              <a:rPr lang="en-US" dirty="0" err="1">
                <a:latin typeface="Monaco" pitchFamily="2" charset="77"/>
              </a:rPr>
              <a:t>my_folder</a:t>
            </a:r>
            <a:r>
              <a:rPr lang="en-US" dirty="0">
                <a:latin typeface="Monaco" pitchFamily="2" charset="77"/>
              </a:rPr>
              <a:t>&lt;-</a:t>
            </a:r>
            <a:r>
              <a:rPr lang="en-US" dirty="0" err="1">
                <a:latin typeface="Monaco" pitchFamily="2" charset="77"/>
              </a:rPr>
              <a:t>drive_ls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as_id</a:t>
            </a:r>
            <a:r>
              <a:rPr lang="en-US" dirty="0">
                <a:latin typeface="Monaco" pitchFamily="2" charset="77"/>
              </a:rPr>
              <a:t>(”IDXYZ"),type="csv")</a:t>
            </a:r>
          </a:p>
          <a:p>
            <a:pPr marL="0" indent="0">
              <a:buNone/>
            </a:pPr>
            <a:r>
              <a:rPr lang="en-US" dirty="0">
                <a:latin typeface="Monaco" pitchFamily="2" charset="77"/>
              </a:rPr>
              <a:t>walk(c(</a:t>
            </a:r>
            <a:r>
              <a:rPr lang="en-US" dirty="0" err="1">
                <a:latin typeface="Monaco" pitchFamily="2" charset="77"/>
              </a:rPr>
              <a:t>my_folder$id</a:t>
            </a:r>
            <a:r>
              <a:rPr lang="en-US" dirty="0">
                <a:latin typeface="Monaco" pitchFamily="2" charset="77"/>
              </a:rPr>
              <a:t>)) ~ </a:t>
            </a:r>
            <a:r>
              <a:rPr lang="en-US" dirty="0" err="1">
                <a:latin typeface="Monaco" pitchFamily="2" charset="77"/>
              </a:rPr>
              <a:t>drive_download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as_id</a:t>
            </a:r>
            <a:r>
              <a:rPr lang="en-US" dirty="0">
                <a:latin typeface="Monaco" pitchFamily="2" charset="77"/>
              </a:rPr>
              <a:t>(.x),overwrite=TRUE))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0AAE7-24CF-1DDB-E045-655C85BF2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C6357-3E64-1548-A183-8B0D47370F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957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D21B089-40EC-EBB4-3929-8A0A2337D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886" y="0"/>
            <a:ext cx="7256423" cy="363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4527A5-82FA-6A07-BBB3-4EF0A842447F}"/>
              </a:ext>
            </a:extLst>
          </p:cNvPr>
          <p:cNvSpPr txBox="1"/>
          <p:nvPr/>
        </p:nvSpPr>
        <p:spPr>
          <a:xfrm>
            <a:off x="2732243" y="4693785"/>
            <a:ext cx="64677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000" dirty="0"/>
              <a:t>Elisa Moreno</a:t>
            </a:r>
          </a:p>
          <a:p>
            <a:pPr algn="ctr"/>
            <a:r>
              <a:rPr lang="nb-NO" sz="2000" dirty="0" err="1"/>
              <a:t>PhD</a:t>
            </a:r>
            <a:r>
              <a:rPr lang="nb-NO" sz="2000" dirty="0"/>
              <a:t> </a:t>
            </a:r>
            <a:r>
              <a:rPr lang="nb-NO" sz="2000" dirty="0" err="1"/>
              <a:t>Candidate</a:t>
            </a:r>
            <a:r>
              <a:rPr lang="nb-NO" sz="20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419EE8-8637-C9FE-7349-B00AC284CC31}"/>
              </a:ext>
            </a:extLst>
          </p:cNvPr>
          <p:cNvSpPr txBox="1"/>
          <p:nvPr/>
        </p:nvSpPr>
        <p:spPr>
          <a:xfrm>
            <a:off x="2650468" y="3810598"/>
            <a:ext cx="6467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000" dirty="0"/>
              <a:t>Presentation R </a:t>
            </a:r>
            <a:r>
              <a:rPr lang="nb-NO" sz="2000" dirty="0" err="1"/>
              <a:t>package</a:t>
            </a:r>
            <a:r>
              <a:rPr lang="nb-NO" sz="2000" dirty="0"/>
              <a:t>: ggplot2 and </a:t>
            </a:r>
            <a:r>
              <a:rPr lang="nb-NO" sz="2000" dirty="0" err="1"/>
              <a:t>Rmarkdown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1982499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25C0B-4262-C0C3-4C14-79A342A2B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3D82FB7-9F70-7BBF-CBEF-B25B74ECB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1266" y="0"/>
            <a:ext cx="3423424" cy="171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ow to Install the Tidyverse with R via Homebrew macOS 10.14 | by Kade ...">
            <a:extLst>
              <a:ext uri="{FF2B5EF4-FFF2-40B4-BE49-F238E27FC236}">
                <a16:creationId xmlns:a16="http://schemas.microsoft.com/office/drawing/2014/main" id="{3B6D3525-E268-F049-83CD-570EDB834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446" y="1494063"/>
            <a:ext cx="9691108" cy="524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4053444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81883</TotalTime>
  <Words>509</Words>
  <Application>Microsoft Macintosh PowerPoint</Application>
  <PresentationFormat>Widescreen</PresentationFormat>
  <Paragraphs>76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Helvetica Neue Light</vt:lpstr>
      <vt:lpstr>Monaco</vt:lpstr>
      <vt:lpstr>Rubik</vt:lpstr>
      <vt:lpstr>Segoe UI</vt:lpstr>
      <vt:lpstr>SFMono-Regular</vt:lpstr>
      <vt:lpstr>2_Office Theme</vt:lpstr>
      <vt:lpstr>1_Custom Design</vt:lpstr>
      <vt:lpstr>PowerPoint Presentation</vt:lpstr>
      <vt:lpstr>PowerPoint Presentation</vt:lpstr>
      <vt:lpstr>googlesheets4 and googledrive</vt:lpstr>
      <vt:lpstr>PowerPoint Presentation</vt:lpstr>
      <vt:lpstr>googlesheets4 functions</vt:lpstr>
      <vt:lpstr>PowerPoint Presentation</vt:lpstr>
      <vt:lpstr>Example use case: googledrive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Variability of lifetime risk of complex diseases across European countries and polygenic score strata in over 1 million individuals </dc:title>
  <dc:creator>Brooke Wolford</dc:creator>
  <cp:lastModifiedBy>Brooke N. Wolford</cp:lastModifiedBy>
  <cp:revision>196</cp:revision>
  <dcterms:created xsi:type="dcterms:W3CDTF">2022-10-13T07:16:02Z</dcterms:created>
  <dcterms:modified xsi:type="dcterms:W3CDTF">2025-04-09T16:02:52Z</dcterms:modified>
</cp:coreProperties>
</file>